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32385000" cy="395859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400"/>
      </a:spcBef>
      <a:spcAft>
        <a:spcPts val="0"/>
      </a:spcAft>
      <a:buClrTx/>
      <a:buSzTx/>
      <a:buFontTx/>
      <a:buNone/>
      <a:tabLst/>
      <a:defRPr b="0" baseline="0" cap="none" i="0" spc="0" strike="noStrike" sz="12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나눔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 b="def" i="def"/>
      <a:tcStyle>
        <a:tcBdr/>
        <a:fill>
          <a:solidFill>
            <a:srgbClr val="F1E8E8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" name="Shape 1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나눔고딕"/>
      </a:defRPr>
    </a:lvl1pPr>
    <a:lvl2pPr indent="228600" latinLnBrk="0">
      <a:defRPr sz="1200">
        <a:latin typeface="+mn-lt"/>
        <a:ea typeface="+mn-ea"/>
        <a:cs typeface="+mn-cs"/>
        <a:sym typeface="나눔고딕"/>
      </a:defRPr>
    </a:lvl2pPr>
    <a:lvl3pPr indent="457200" latinLnBrk="0">
      <a:defRPr sz="1200">
        <a:latin typeface="+mn-lt"/>
        <a:ea typeface="+mn-ea"/>
        <a:cs typeface="+mn-cs"/>
        <a:sym typeface="나눔고딕"/>
      </a:defRPr>
    </a:lvl3pPr>
    <a:lvl4pPr indent="685800" latinLnBrk="0">
      <a:defRPr sz="1200">
        <a:latin typeface="+mn-lt"/>
        <a:ea typeface="+mn-ea"/>
        <a:cs typeface="+mn-cs"/>
        <a:sym typeface="나눔고딕"/>
      </a:defRPr>
    </a:lvl4pPr>
    <a:lvl5pPr indent="914400" latinLnBrk="0">
      <a:defRPr sz="1200">
        <a:latin typeface="+mn-lt"/>
        <a:ea typeface="+mn-ea"/>
        <a:cs typeface="+mn-cs"/>
        <a:sym typeface="나눔고딕"/>
      </a:defRPr>
    </a:lvl5pPr>
    <a:lvl6pPr indent="1143000" latinLnBrk="0">
      <a:defRPr sz="1200">
        <a:latin typeface="+mn-lt"/>
        <a:ea typeface="+mn-ea"/>
        <a:cs typeface="+mn-cs"/>
        <a:sym typeface="나눔고딕"/>
      </a:defRPr>
    </a:lvl6pPr>
    <a:lvl7pPr indent="1371600" latinLnBrk="0">
      <a:defRPr sz="1200">
        <a:latin typeface="+mn-lt"/>
        <a:ea typeface="+mn-ea"/>
        <a:cs typeface="+mn-cs"/>
        <a:sym typeface="나눔고딕"/>
      </a:defRPr>
    </a:lvl7pPr>
    <a:lvl8pPr indent="1600200" latinLnBrk="0">
      <a:defRPr sz="1200">
        <a:latin typeface="+mn-lt"/>
        <a:ea typeface="+mn-ea"/>
        <a:cs typeface="+mn-cs"/>
        <a:sym typeface="나눔고딕"/>
      </a:defRPr>
    </a:lvl8pPr>
    <a:lvl9pPr indent="1828800" latinLnBrk="0">
      <a:defRPr sz="1200">
        <a:latin typeface="+mn-lt"/>
        <a:ea typeface="+mn-ea"/>
        <a:cs typeface="+mn-cs"/>
        <a:sym typeface="나눔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1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텍스트"/>
          <p:cNvSpPr txBox="1"/>
          <p:nvPr>
            <p:ph type="title"/>
          </p:nvPr>
        </p:nvSpPr>
        <p:spPr>
          <a:xfrm>
            <a:off x="2428875" y="12296775"/>
            <a:ext cx="27530425" cy="8485189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92" name="본문 첫 번째 줄…"/>
          <p:cNvSpPr txBox="1"/>
          <p:nvPr>
            <p:ph type="body" sz="quarter" idx="1"/>
          </p:nvPr>
        </p:nvSpPr>
        <p:spPr>
          <a:xfrm>
            <a:off x="4857750" y="22431375"/>
            <a:ext cx="22672675" cy="1011713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ClrTx/>
              <a:buSzTx/>
              <a:buFontTx/>
              <a:buNone/>
            </a:lvl1pPr>
            <a:lvl2pPr marL="0" indent="457200" algn="ctr">
              <a:buClrTx/>
              <a:buSzTx/>
              <a:buFontTx/>
              <a:buNone/>
            </a:lvl2pPr>
            <a:lvl3pPr marL="0" indent="914400" algn="ctr">
              <a:buClrTx/>
              <a:buSzTx/>
              <a:buFontTx/>
              <a:buNone/>
            </a:lvl3pPr>
            <a:lvl4pPr marL="0" indent="1371600" algn="ctr">
              <a:buClrTx/>
              <a:buSzTx/>
              <a:buFontTx/>
              <a:buNone/>
            </a:lvl4pPr>
            <a:lvl5pPr marL="0" indent="1828800" algn="ctr">
              <a:buClrTx/>
              <a:buSzTx/>
              <a:buFontTx/>
              <a:buNone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텍스트"/>
          <p:cNvSpPr txBox="1"/>
          <p:nvPr>
            <p:ph type="title"/>
          </p:nvPr>
        </p:nvSpPr>
        <p:spPr>
          <a:xfrm>
            <a:off x="6348412" y="27709812"/>
            <a:ext cx="19432589" cy="32718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20" name="그림 개체 틀 2"/>
          <p:cNvSpPr/>
          <p:nvPr>
            <p:ph type="pic" sz="half" idx="21"/>
          </p:nvPr>
        </p:nvSpPr>
        <p:spPr>
          <a:xfrm>
            <a:off x="6348412" y="3536950"/>
            <a:ext cx="19432589" cy="23752175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1" name="본문 첫 번째 줄…"/>
          <p:cNvSpPr txBox="1"/>
          <p:nvPr>
            <p:ph type="body" sz="quarter" idx="1"/>
          </p:nvPr>
        </p:nvSpPr>
        <p:spPr>
          <a:xfrm>
            <a:off x="6348412" y="30981650"/>
            <a:ext cx="19432589" cy="46450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1400"/>
            </a:lvl1pPr>
            <a:lvl2pPr marL="0" indent="457200">
              <a:buClrTx/>
              <a:buSzTx/>
              <a:buFontTx/>
              <a:buNone/>
              <a:defRPr sz="1400"/>
            </a:lvl2pPr>
            <a:lvl3pPr marL="0" indent="914400">
              <a:buClrTx/>
              <a:buSzTx/>
              <a:buFontTx/>
              <a:buNone/>
              <a:defRPr sz="1400"/>
            </a:lvl3pPr>
            <a:lvl4pPr marL="0" indent="1371600">
              <a:buClrTx/>
              <a:buSzTx/>
              <a:buFontTx/>
              <a:buNone/>
              <a:defRPr sz="1400"/>
            </a:lvl4pPr>
            <a:lvl5pPr marL="0" indent="1828800">
              <a:buClrTx/>
              <a:buSzTx/>
              <a:buFontTx/>
              <a:buNone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1619250" y="1576387"/>
            <a:ext cx="10655300" cy="670718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idx="1"/>
          </p:nvPr>
        </p:nvSpPr>
        <p:spPr>
          <a:xfrm>
            <a:off x="12663488" y="1576387"/>
            <a:ext cx="18105438" cy="337851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텍스트 개체 틀 3"/>
          <p:cNvSpPr/>
          <p:nvPr>
            <p:ph type="body" sz="half" idx="21"/>
          </p:nvPr>
        </p:nvSpPr>
        <p:spPr>
          <a:xfrm>
            <a:off x="1619250" y="8283575"/>
            <a:ext cx="10655300" cy="270779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ClrTx/>
              <a:buSzTx/>
              <a:buFontTx/>
              <a:buNone/>
              <a:defRPr sz="1400"/>
            </a:pPr>
          </a:p>
        </p:txBody>
      </p:sp>
      <p:sp>
        <p:nvSpPr>
          <p:cNvPr id="3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5" name="본문 첫 번째 줄…"/>
          <p:cNvSpPr txBox="1"/>
          <p:nvPr>
            <p:ph type="body" sz="quarter" idx="1"/>
          </p:nvPr>
        </p:nvSpPr>
        <p:spPr>
          <a:xfrm>
            <a:off x="1619250" y="8861425"/>
            <a:ext cx="14311313" cy="36925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b="1" sz="2400"/>
            </a:lvl1pPr>
            <a:lvl2pPr marL="0" indent="457200">
              <a:buClrTx/>
              <a:buSzTx/>
              <a:buFontTx/>
              <a:buNone/>
              <a:defRPr b="1" sz="2400"/>
            </a:lvl2pPr>
            <a:lvl3pPr marL="0" indent="914400">
              <a:buClrTx/>
              <a:buSzTx/>
              <a:buFontTx/>
              <a:buNone/>
              <a:defRPr b="1" sz="2400"/>
            </a:lvl3pPr>
            <a:lvl4pPr marL="0" indent="1371600">
              <a:buClrTx/>
              <a:buSzTx/>
              <a:buFontTx/>
              <a:buNone/>
              <a:defRPr b="1" sz="2400"/>
            </a:lvl4pPr>
            <a:lvl5pPr marL="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6" name="텍스트 개체 틀 4"/>
          <p:cNvSpPr/>
          <p:nvPr>
            <p:ph type="body" sz="quarter" idx="21"/>
          </p:nvPr>
        </p:nvSpPr>
        <p:spPr>
          <a:xfrm>
            <a:off x="16452850" y="8861425"/>
            <a:ext cx="14316075" cy="36925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5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5" name="본문 첫 번째 줄…"/>
          <p:cNvSpPr txBox="1"/>
          <p:nvPr>
            <p:ph type="body" sz="half" idx="1"/>
          </p:nvPr>
        </p:nvSpPr>
        <p:spPr>
          <a:xfrm>
            <a:off x="1619250" y="9236075"/>
            <a:ext cx="14498638" cy="26125488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2800"/>
            </a:lvl1pPr>
            <a:lvl2pPr marL="790575" indent="-333375">
              <a:defRPr sz="2800"/>
            </a:lvl2pPr>
            <a:lvl3pPr marL="1234439" indent="-320039">
              <a:defRPr sz="2800"/>
            </a:lvl3pPr>
            <a:lvl4pPr marL="1727200" indent="-355600">
              <a:defRPr sz="2800"/>
            </a:lvl4pPr>
            <a:lvl5pPr marL="2184400" indent="-355600">
              <a:defRPr sz="2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xfrm>
            <a:off x="2559050" y="25438100"/>
            <a:ext cx="27528838" cy="7861300"/>
          </a:xfrm>
          <a:prstGeom prst="rect">
            <a:avLst/>
          </a:prstGeom>
        </p:spPr>
        <p:txBody>
          <a:bodyPr/>
          <a:lstStyle>
            <a:lvl1pPr algn="l">
              <a:defRPr b="1" cap="all" sz="40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quarter" idx="1"/>
          </p:nvPr>
        </p:nvSpPr>
        <p:spPr>
          <a:xfrm>
            <a:off x="2559050" y="16778287"/>
            <a:ext cx="27528838" cy="86598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ClrTx/>
              <a:buSzTx/>
              <a:buFontTx/>
              <a:buNone/>
              <a:defRPr sz="2000"/>
            </a:lvl1pPr>
            <a:lvl2pPr marL="0" indent="457200">
              <a:buClrTx/>
              <a:buSzTx/>
              <a:buFontTx/>
              <a:buNone/>
              <a:defRPr sz="2000"/>
            </a:lvl2pPr>
            <a:lvl3pPr marL="0" indent="914400">
              <a:buClrTx/>
              <a:buSzTx/>
              <a:buFontTx/>
              <a:buNone/>
              <a:defRPr sz="2000"/>
            </a:lvl3pPr>
            <a:lvl4pPr marL="0" indent="1371600">
              <a:buClrTx/>
              <a:buSzTx/>
              <a:buFontTx/>
              <a:buNone/>
              <a:defRPr sz="2000"/>
            </a:lvl4pPr>
            <a:lvl5pPr marL="0" indent="1828800">
              <a:buClrTx/>
              <a:buSzTx/>
              <a:buFontTx/>
              <a:buNone/>
              <a:defRPr sz="20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83" name="본문 첫 번째 줄…"/>
          <p:cNvSpPr txBox="1"/>
          <p:nvPr>
            <p:ph type="body" idx="1"/>
          </p:nvPr>
        </p:nvSpPr>
        <p:spPr>
          <a:xfrm>
            <a:off x="1619250" y="9236075"/>
            <a:ext cx="29149675" cy="261254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19250" y="1585912"/>
            <a:ext cx="29149675" cy="6597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19250" y="9236710"/>
            <a:ext cx="29146500" cy="30349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5652750" y="35636164"/>
            <a:ext cx="7556500" cy="21082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ctr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titleStyle>
    <p:bodyStyle>
      <a:lvl1pPr marL="342900" marR="0" indent="-3429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1pPr>
      <a:lvl2pPr marL="783771" marR="0" indent="-326571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2pPr>
      <a:lvl3pPr marL="1219200" marR="0" indent="-30480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3pPr>
      <a:lvl4pPr marL="1737360" marR="0" indent="-36576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4pPr>
      <a:lvl5pPr marL="2194560" marR="0" indent="-36576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SzTx/>
        <a:buFont typeface="Arial"/>
        <a:buNone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나눔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1pPr>
      <a:lvl2pPr marL="0" marR="0" indent="4572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2pPr>
      <a:lvl3pPr marL="0" marR="0" indent="9144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3pPr>
      <a:lvl4pPr marL="0" marR="0" indent="13716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4pPr>
      <a:lvl5pPr marL="0" marR="0" indent="18288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5pPr>
      <a:lvl6pPr marL="0" marR="0" indent="22860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6pPr>
      <a:lvl7pPr marL="0" marR="0" indent="27432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7pPr>
      <a:lvl8pPr marL="0" marR="0" indent="32004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8pPr>
      <a:lvl9pPr marL="0" marR="0" indent="3657600" algn="r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나눔고딕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1.jpeg"/><Relationship Id="rId25" Type="http://schemas.openxmlformats.org/officeDocument/2006/relationships/image" Target="../media/image2.jpeg"/><Relationship Id="rId26" Type="http://schemas.openxmlformats.org/officeDocument/2006/relationships/image" Target="../media/image3.jpeg"/><Relationship Id="rId27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모서리가 둥근 직사각형"/>
          <p:cNvSpPr/>
          <p:nvPr/>
        </p:nvSpPr>
        <p:spPr>
          <a:xfrm>
            <a:off x="976107" y="30803286"/>
            <a:ext cx="14119635" cy="6375198"/>
          </a:xfrm>
          <a:prstGeom prst="roundRect">
            <a:avLst>
              <a:gd name="adj" fmla="val 3496"/>
            </a:avLst>
          </a:prstGeom>
          <a:solidFill>
            <a:srgbClr val="FFF9D9">
              <a:alpha val="50093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03" name="모서리가 둥근 직사각형"/>
          <p:cNvSpPr/>
          <p:nvPr/>
        </p:nvSpPr>
        <p:spPr>
          <a:xfrm>
            <a:off x="976107" y="17527985"/>
            <a:ext cx="14119635" cy="7526526"/>
          </a:xfrm>
          <a:prstGeom prst="roundRect">
            <a:avLst>
              <a:gd name="adj" fmla="val 2961"/>
            </a:avLst>
          </a:prstGeom>
          <a:solidFill>
            <a:srgbClr val="C7DEFF">
              <a:alpha val="50093"/>
            </a:srgb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grpSp>
        <p:nvGrpSpPr>
          <p:cNvPr id="106" name="직사각형 1"/>
          <p:cNvGrpSpPr/>
          <p:nvPr/>
        </p:nvGrpSpPr>
        <p:grpSpPr>
          <a:xfrm>
            <a:off x="728662" y="4495800"/>
            <a:ext cx="31011814" cy="1023938"/>
            <a:chOff x="0" y="0"/>
            <a:chExt cx="31011812" cy="1023937"/>
          </a:xfrm>
        </p:grpSpPr>
        <p:sp>
          <p:nvSpPr>
            <p:cNvPr id="104" name="직사각형"/>
            <p:cNvSpPr/>
            <p:nvPr/>
          </p:nvSpPr>
          <p:spPr>
            <a:xfrm>
              <a:off x="-1" y="0"/>
              <a:ext cx="31011814" cy="102393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9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05" name="연구 요약"/>
            <p:cNvSpPr txBox="1"/>
            <p:nvPr/>
          </p:nvSpPr>
          <p:spPr>
            <a:xfrm>
              <a:off x="58419" y="72548"/>
              <a:ext cx="30894974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t> 연구</a:t>
              </a:r>
              <a:r>
                <a:t> </a:t>
              </a:r>
              <a:r>
                <a:t>요약</a:t>
              </a:r>
            </a:p>
          </p:txBody>
        </p:sp>
      </p:grpSp>
      <p:sp>
        <p:nvSpPr>
          <p:cNvPr id="107" name="모서리가 둥근 직사각형 3"/>
          <p:cNvSpPr/>
          <p:nvPr/>
        </p:nvSpPr>
        <p:spPr>
          <a:xfrm>
            <a:off x="5829300" y="630237"/>
            <a:ext cx="25407938" cy="3352801"/>
          </a:xfrm>
          <a:prstGeom prst="roundRect">
            <a:avLst>
              <a:gd name="adj" fmla="val 2199"/>
            </a:avLst>
          </a:prstGeom>
          <a:blipFill>
            <a:blip r:embed="rId2"/>
            <a:stretch>
              <a:fillRect/>
            </a:stretch>
          </a:blipFill>
          <a:ln w="25400">
            <a:solidFill>
              <a:srgbClr val="395E8A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제목 5"/>
          <p:cNvSpPr txBox="1"/>
          <p:nvPr>
            <p:ph type="title"/>
          </p:nvPr>
        </p:nvSpPr>
        <p:spPr>
          <a:xfrm>
            <a:off x="6116639" y="109538"/>
            <a:ext cx="24831674" cy="4449763"/>
          </a:xfrm>
          <a:prstGeom prst="rect">
            <a:avLst/>
          </a:prstGeom>
        </p:spPr>
        <p:txBody>
          <a:bodyPr lIns="216027" tIns="216027" rIns="216027" bIns="216027" anchor="ctr"/>
          <a:lstStyle/>
          <a:p>
            <a:pPr defTabSz="898525">
              <a:lnSpc>
                <a:spcPct val="130000"/>
              </a:lnSpc>
              <a:defRPr b="1" sz="6000">
                <a:solidFill>
                  <a:schemeClr val="accent3">
                    <a:lumOff val="44000"/>
                  </a:schemeClr>
                </a:solidFill>
              </a:defRPr>
            </a:pPr>
            <a:r>
              <a:t>스마트 상황 센서</a:t>
            </a:r>
            <a:br/>
            <a:r>
              <a:rPr sz="3600"/>
              <a:t>인천대학교 임베디드시스템공학과 </a:t>
            </a:r>
            <a:r>
              <a:rPr sz="3600"/>
              <a:t> (</a:t>
            </a:r>
            <a:r>
              <a:rPr sz="3600"/>
              <a:t>조원</a:t>
            </a:r>
            <a:r>
              <a:rPr sz="3600"/>
              <a:t> </a:t>
            </a:r>
            <a:r>
              <a:rPr sz="3600"/>
              <a:t>이창준</a:t>
            </a:r>
            <a:r>
              <a:rPr sz="3600"/>
              <a:t>,</a:t>
            </a:r>
            <a:r>
              <a:rPr sz="3600"/>
              <a:t>정은기</a:t>
            </a:r>
            <a:r>
              <a:rPr sz="3600"/>
              <a:t>,</a:t>
            </a:r>
            <a:r>
              <a:rPr sz="3600"/>
              <a:t>박영채</a:t>
            </a:r>
            <a:r>
              <a:rPr sz="3600"/>
              <a:t>,</a:t>
            </a:r>
            <a:r>
              <a:rPr sz="3600"/>
              <a:t>김혜지</a:t>
            </a:r>
            <a:r>
              <a:rPr sz="3600"/>
              <a:t>)</a:t>
            </a:r>
          </a:p>
        </p:txBody>
      </p:sp>
      <p:grpSp>
        <p:nvGrpSpPr>
          <p:cNvPr id="111" name="직사각형 7"/>
          <p:cNvGrpSpPr/>
          <p:nvPr/>
        </p:nvGrpSpPr>
        <p:grpSpPr>
          <a:xfrm>
            <a:off x="728663" y="5559424"/>
            <a:ext cx="30991176" cy="2255840"/>
            <a:chOff x="0" y="0"/>
            <a:chExt cx="30991175" cy="2255838"/>
          </a:xfrm>
        </p:grpSpPr>
        <p:sp>
          <p:nvSpPr>
            <p:cNvPr id="109" name="직사각형"/>
            <p:cNvSpPr/>
            <p:nvPr/>
          </p:nvSpPr>
          <p:spPr>
            <a:xfrm>
              <a:off x="0" y="-1"/>
              <a:ext cx="30991176" cy="2255840"/>
            </a:xfrm>
            <a:prstGeom prst="rect">
              <a:avLst/>
            </a:prstGeom>
            <a:noFill/>
            <a:ln w="25400" cap="flat">
              <a:solidFill>
                <a:srgbClr val="96B3D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 defTabSz="898525">
                <a:spcBef>
                  <a:spcPts val="0"/>
                </a:spcBef>
                <a:defRPr sz="3600"/>
              </a:pPr>
            </a:p>
          </p:txBody>
        </p:sp>
        <p:sp>
          <p:nvSpPr>
            <p:cNvPr id="110" name="전원 기능만 갖고 있던 조명 장치들은 밝기, 색상 외에도 통신 등의 다양한 기능들이 추가된 스마트 전구 제품들로 발전되어 사용자들에게 편리함과 새로운 경험을 제공해주고 있습니다.…"/>
            <p:cNvSpPr txBox="1"/>
            <p:nvPr/>
          </p:nvSpPr>
          <p:spPr>
            <a:xfrm>
              <a:off x="228727" y="140644"/>
              <a:ext cx="30533722" cy="1974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16027" tIns="216027" rIns="216027" bIns="216027" numCol="1" anchor="ctr">
              <a:spAutoFit/>
            </a:bodyPr>
            <a:lstStyle/>
            <a:p>
              <a:pPr algn="just" defTabSz="898525">
                <a:spcBef>
                  <a:spcPts val="0"/>
                </a:spcBef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전원 기능만 갖고 있던 조명 장치들은 밝기</a:t>
              </a:r>
              <a:r>
                <a:t>, </a:t>
              </a:r>
              <a:r>
                <a:t>색상 외에도 통신 등의 다양한 기능들이 추가된 스마트 전구 제품들로 발전되어 사용자들에게 편리함과 새로운 경험을 제공해주고 있습니다.</a:t>
              </a:r>
            </a:p>
            <a:p>
              <a:pPr algn="just" defTabSz="898525">
                <a:spcBef>
                  <a:spcPts val="0"/>
                </a:spcBef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하지만 여전히 동작에는 사용자의 수동 제어를 필요로 하고 있는 상황입니다</a:t>
              </a:r>
              <a:r>
                <a:t>. </a:t>
              </a:r>
            </a:p>
            <a:p>
              <a:pPr algn="just" defTabSz="898525">
                <a:spcBef>
                  <a:spcPts val="0"/>
                </a:spcBef>
                <a:defRPr sz="3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스마트 상황 센서는 이에 영상 처리 기술과 알고리즘을 접목하여 사용자의 조작을 최소한으로 하면서도 쉽게 접근할 수 있는 환경을 제공합니다</a:t>
              </a:r>
              <a:r>
                <a:t>.</a:t>
              </a:r>
            </a:p>
          </p:txBody>
        </p:sp>
      </p:grpSp>
      <p:grpSp>
        <p:nvGrpSpPr>
          <p:cNvPr id="114" name="직사각형 9"/>
          <p:cNvGrpSpPr/>
          <p:nvPr/>
        </p:nvGrpSpPr>
        <p:grpSpPr>
          <a:xfrm>
            <a:off x="547131" y="9623234"/>
            <a:ext cx="14977589" cy="5641182"/>
            <a:chOff x="0" y="0"/>
            <a:chExt cx="14977588" cy="5641180"/>
          </a:xfrm>
        </p:grpSpPr>
        <p:sp>
          <p:nvSpPr>
            <p:cNvPr id="112" name="직사각형"/>
            <p:cNvSpPr/>
            <p:nvPr/>
          </p:nvSpPr>
          <p:spPr>
            <a:xfrm>
              <a:off x="-1" y="-1"/>
              <a:ext cx="14977589" cy="5641182"/>
            </a:xfrm>
            <a:prstGeom prst="rect">
              <a:avLst/>
            </a:prstGeom>
            <a:noFill/>
            <a:ln w="25400" cap="flat">
              <a:solidFill>
                <a:srgbClr val="96B3D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3600"/>
              </a:pPr>
            </a:p>
          </p:txBody>
        </p:sp>
        <p:sp>
          <p:nvSpPr>
            <p:cNvPr id="113" name="주제…"/>
            <p:cNvSpPr txBox="1"/>
            <p:nvPr/>
          </p:nvSpPr>
          <p:spPr>
            <a:xfrm>
              <a:off x="58842" y="213195"/>
              <a:ext cx="14859904" cy="54193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lvl="1" marL="641684" indent="-260684" defTabSz="457200">
                <a:spcBef>
                  <a:spcPts val="0"/>
                </a:spcBef>
                <a:buSzPct val="100000"/>
                <a:buChar char="•"/>
                <a:defRPr b="1" sz="3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주제</a:t>
              </a:r>
            </a:p>
            <a:p>
              <a:pPr lvl="1" indent="228600" defTabSz="457200">
                <a:spcBef>
                  <a:spcPts val="0"/>
                </a:spcBef>
                <a:defRPr sz="29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객체 인식과 포즈 인식 프레임워크를 활용하여 공간에 배치된 사물과 사람의 정보를 휙득합니다. </a:t>
              </a:r>
            </a:p>
            <a:p>
              <a:pPr lvl="1" indent="228600" defTabSz="457200">
                <a:spcBef>
                  <a:spcPts val="0"/>
                </a:spcBef>
                <a:defRPr sz="29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이 정보들을 사용하여 현재 상황이 어떤 상황인지를 파악하여 스마트홈 플랫폼에 상황 정보를 제공합니다.</a:t>
              </a:r>
            </a:p>
            <a:p>
              <a:pPr lvl="1" marL="641684" indent="-260684" defTabSz="457200">
                <a:spcBef>
                  <a:spcPts val="0"/>
                </a:spcBef>
                <a:buSzPct val="100000"/>
                <a:buChar char="•"/>
                <a:defRPr b="1" sz="3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필요성</a:t>
              </a:r>
            </a:p>
            <a:p>
              <a:pPr lvl="1" indent="228600" defTabSz="457200">
                <a:spcBef>
                  <a:spcPts val="0"/>
                </a:spcBef>
                <a:defRPr sz="29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현재 스마트홈 기술은 </a:t>
              </a:r>
              <a:r>
                <a:rPr b="1"/>
                <a:t>IFTTT</a:t>
              </a:r>
              <a:r>
                <a:t>에서 시작된 트리거-액션 형태의 자동화를 사용하고 있습니다. </a:t>
              </a:r>
            </a:p>
            <a:p>
              <a:pPr lvl="1" indent="228600" defTabSz="457200">
                <a:spcBef>
                  <a:spcPts val="0"/>
                </a:spcBef>
                <a:defRPr sz="29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이런 방법은 일반 사용자들에게 논리적 사고를 요구하여 스마트홈에 깊이 진입하는 데에 방해가 되고 있습니다.</a:t>
              </a:r>
            </a:p>
            <a:p>
              <a:pPr lvl="1" indent="228600" defTabSz="457200">
                <a:spcBef>
                  <a:spcPts val="0"/>
                </a:spcBef>
                <a:defRPr sz="29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이런 </a:t>
              </a:r>
              <a:r>
                <a:rPr b="1"/>
                <a:t>논리적 과정</a:t>
              </a:r>
              <a:r>
                <a:t>을 사용자들에게서 숨기고 사물과 사람 등의 </a:t>
              </a:r>
              <a:r>
                <a:rPr b="1"/>
                <a:t>물리적이고 표면적인 요소</a:t>
              </a:r>
              <a:r>
                <a:t>에 집중할 수 있도록 유도한다면 스마트홈 시장의 발전을 이룰 수 있다고 생각합니다.</a:t>
              </a:r>
            </a:p>
          </p:txBody>
        </p:sp>
      </p:grpSp>
      <p:sp>
        <p:nvSpPr>
          <p:cNvPr id="115" name="직사각형 13"/>
          <p:cNvSpPr/>
          <p:nvPr/>
        </p:nvSpPr>
        <p:spPr>
          <a:xfrm>
            <a:off x="319088" y="227011"/>
            <a:ext cx="31750001" cy="39195380"/>
          </a:xfrm>
          <a:prstGeom prst="rect">
            <a:avLst/>
          </a:prstGeom>
          <a:ln w="25400">
            <a:solidFill>
              <a:srgbClr val="FFC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6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262" y="719137"/>
            <a:ext cx="4584701" cy="3167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237075" y="36634737"/>
            <a:ext cx="13063538" cy="2670176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직사각형 27"/>
          <p:cNvSpPr/>
          <p:nvPr/>
        </p:nvSpPr>
        <p:spPr>
          <a:xfrm>
            <a:off x="18532475" y="37137974"/>
            <a:ext cx="11480800" cy="20145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1" name="직사각형 29"/>
          <p:cNvGrpSpPr/>
          <p:nvPr/>
        </p:nvGrpSpPr>
        <p:grpSpPr>
          <a:xfrm>
            <a:off x="676275" y="8066881"/>
            <a:ext cx="14830425" cy="1212851"/>
            <a:chOff x="0" y="0"/>
            <a:chExt cx="14830425" cy="1212850"/>
          </a:xfrm>
        </p:grpSpPr>
        <p:sp>
          <p:nvSpPr>
            <p:cNvPr id="119" name="직사각형"/>
            <p:cNvSpPr/>
            <p:nvPr/>
          </p:nvSpPr>
          <p:spPr>
            <a:xfrm>
              <a:off x="0" y="0"/>
              <a:ext cx="14830425" cy="1212850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9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0" name="주제 및 필요성"/>
            <p:cNvSpPr txBox="1"/>
            <p:nvPr/>
          </p:nvSpPr>
          <p:spPr>
            <a:xfrm>
              <a:off x="58419" y="167005"/>
              <a:ext cx="14713587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주제 및 필요성</a:t>
              </a:r>
            </a:p>
          </p:txBody>
        </p:sp>
      </p:grpSp>
      <p:grpSp>
        <p:nvGrpSpPr>
          <p:cNvPr id="124" name="직사각형 31"/>
          <p:cNvGrpSpPr/>
          <p:nvPr/>
        </p:nvGrpSpPr>
        <p:grpSpPr>
          <a:xfrm>
            <a:off x="15979776" y="8096250"/>
            <a:ext cx="15808326" cy="1214439"/>
            <a:chOff x="0" y="0"/>
            <a:chExt cx="15808325" cy="1214437"/>
          </a:xfrm>
        </p:grpSpPr>
        <p:sp>
          <p:nvSpPr>
            <p:cNvPr id="122" name="직사각형"/>
            <p:cNvSpPr/>
            <p:nvPr/>
          </p:nvSpPr>
          <p:spPr>
            <a:xfrm>
              <a:off x="0" y="0"/>
              <a:ext cx="15808325" cy="1214438"/>
            </a:xfrm>
            <a:prstGeom prst="rect">
              <a:avLst/>
            </a:prstGeom>
            <a:solidFill>
              <a:schemeClr val="accent1"/>
            </a:solidFill>
            <a:ln w="25400" cap="flat">
              <a:solidFill>
                <a:srgbClr val="39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pPr>
            </a:p>
          </p:txBody>
        </p:sp>
        <p:sp>
          <p:nvSpPr>
            <p:cNvPr id="123" name="과제 내용"/>
            <p:cNvSpPr txBox="1"/>
            <p:nvPr/>
          </p:nvSpPr>
          <p:spPr>
            <a:xfrm>
              <a:off x="58419" y="167799"/>
              <a:ext cx="15691487" cy="878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defTabSz="898525">
                <a:spcBef>
                  <a:spcPts val="0"/>
                </a:spcBef>
                <a:defRPr b="1" sz="54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/>
              <a:r>
                <a:t>과제 내용</a:t>
              </a:r>
            </a:p>
          </p:txBody>
        </p:sp>
      </p:grpSp>
      <p:grpSp>
        <p:nvGrpSpPr>
          <p:cNvPr id="129" name="그룹 35"/>
          <p:cNvGrpSpPr/>
          <p:nvPr/>
        </p:nvGrpSpPr>
        <p:grpSpPr>
          <a:xfrm>
            <a:off x="565150" y="15662274"/>
            <a:ext cx="14941551" cy="22086504"/>
            <a:chOff x="0" y="0"/>
            <a:chExt cx="14941549" cy="22086502"/>
          </a:xfrm>
        </p:grpSpPr>
        <p:sp>
          <p:nvSpPr>
            <p:cNvPr id="125" name="직사각형 33"/>
            <p:cNvSpPr/>
            <p:nvPr/>
          </p:nvSpPr>
          <p:spPr>
            <a:xfrm>
              <a:off x="0" y="1717361"/>
              <a:ext cx="14885988" cy="20369142"/>
            </a:xfrm>
            <a:prstGeom prst="rect">
              <a:avLst/>
            </a:prstGeom>
            <a:noFill/>
            <a:ln w="25400" cap="flat">
              <a:solidFill>
                <a:srgbClr val="96B3D7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898525">
                <a:lnSpc>
                  <a:spcPct val="114000"/>
                </a:lnSpc>
                <a:spcBef>
                  <a:spcPts val="0"/>
                </a:spcBef>
                <a:defRPr sz="4000"/>
              </a:pPr>
            </a:p>
          </p:txBody>
        </p:sp>
        <p:grpSp>
          <p:nvGrpSpPr>
            <p:cNvPr id="128" name="직사각형 34"/>
            <p:cNvGrpSpPr/>
            <p:nvPr/>
          </p:nvGrpSpPr>
          <p:grpSpPr>
            <a:xfrm>
              <a:off x="22225" y="-1"/>
              <a:ext cx="14919325" cy="1385247"/>
              <a:chOff x="0" y="0"/>
              <a:chExt cx="14919325" cy="1385246"/>
            </a:xfrm>
          </p:grpSpPr>
          <p:sp>
            <p:nvSpPr>
              <p:cNvPr id="126" name="직사각형"/>
              <p:cNvSpPr/>
              <p:nvPr/>
            </p:nvSpPr>
            <p:spPr>
              <a:xfrm>
                <a:off x="0" y="-1"/>
                <a:ext cx="14919325" cy="1385248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9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98525">
                  <a:spcBef>
                    <a:spcPts val="0"/>
                  </a:spcBef>
                  <a:defRPr b="1" sz="54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27" name="시스템 구성도"/>
              <p:cNvSpPr txBox="1"/>
              <p:nvPr/>
            </p:nvSpPr>
            <p:spPr>
              <a:xfrm>
                <a:off x="58419" y="253202"/>
                <a:ext cx="14802487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defTabSz="898525">
                  <a:spcBef>
                    <a:spcPts val="0"/>
                  </a:spcBef>
                  <a:defRPr b="1" sz="54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/>
                <a:r>
                  <a:t>시스템 구성도</a:t>
                </a:r>
              </a:p>
            </p:txBody>
          </p:sp>
        </p:grpSp>
      </p:grpSp>
      <p:sp>
        <p:nvSpPr>
          <p:cNvPr id="130" name="직사각형 47"/>
          <p:cNvSpPr/>
          <p:nvPr/>
        </p:nvSpPr>
        <p:spPr>
          <a:xfrm>
            <a:off x="0" y="0"/>
            <a:ext cx="32388176" cy="45561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pic>
        <p:nvPicPr>
          <p:cNvPr id="131" name="Picture 49" descr="Picture 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56900" y="37969825"/>
            <a:ext cx="10652125" cy="16160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" name="그룹 65"/>
          <p:cNvGrpSpPr/>
          <p:nvPr/>
        </p:nvGrpSpPr>
        <p:grpSpPr>
          <a:xfrm>
            <a:off x="15960724" y="30837184"/>
            <a:ext cx="15803564" cy="6911724"/>
            <a:chOff x="0" y="0"/>
            <a:chExt cx="15803562" cy="6911723"/>
          </a:xfrm>
        </p:grpSpPr>
        <p:grpSp>
          <p:nvGrpSpPr>
            <p:cNvPr id="134" name="직사각형 63"/>
            <p:cNvGrpSpPr/>
            <p:nvPr/>
          </p:nvGrpSpPr>
          <p:grpSpPr>
            <a:xfrm>
              <a:off x="-1" y="1243144"/>
              <a:ext cx="15803564" cy="5668580"/>
              <a:chOff x="0" y="0"/>
              <a:chExt cx="15803562" cy="5668579"/>
            </a:xfrm>
          </p:grpSpPr>
          <p:sp>
            <p:nvSpPr>
              <p:cNvPr id="132" name="직사각형"/>
              <p:cNvSpPr/>
              <p:nvPr/>
            </p:nvSpPr>
            <p:spPr>
              <a:xfrm>
                <a:off x="-1" y="-1"/>
                <a:ext cx="15803564" cy="5668581"/>
              </a:xfrm>
              <a:prstGeom prst="rect">
                <a:avLst/>
              </a:prstGeom>
              <a:noFill/>
              <a:ln w="25400" cap="flat">
                <a:solidFill>
                  <a:srgbClr val="96B3D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898525">
                  <a:spcBef>
                    <a:spcPts val="0"/>
                  </a:spcBef>
                  <a:defRPr sz="3600"/>
                </a:pPr>
              </a:p>
            </p:txBody>
          </p:sp>
          <p:sp>
            <p:nvSpPr>
              <p:cNvPr id="133" name="상황 인식 센서는 스마트홈 기능을 직접 경험하며 느낀 불편함을 해소해보고자 시작하였습니다.…"/>
              <p:cNvSpPr txBox="1"/>
              <p:nvPr/>
            </p:nvSpPr>
            <p:spPr>
              <a:xfrm>
                <a:off x="58419" y="139699"/>
                <a:ext cx="15686724" cy="42237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defTabSz="898525">
                  <a:spcBef>
                    <a:spcPts val="0"/>
                  </a:spcBef>
                  <a:defRPr sz="3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상황 인식 센서는 스마트홈 기능을 직접 경험하며 느낀 불편함을 해소해보고자 시작하였습니다</a:t>
                </a:r>
                <a:r>
                  <a:t>.</a:t>
                </a:r>
              </a:p>
              <a:p>
                <a:pPr defTabSz="898525">
                  <a:spcBef>
                    <a:spcPts val="0"/>
                  </a:spcBef>
                  <a:defRPr sz="3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사용자가 자동화를 일일이 설정해주는 것보다는 시스템이 공간의 상황을 인식하여 변화를 주면 좋겠다는 생각으로 프로젝트를 진행하였습니다</a:t>
                </a:r>
                <a:r>
                  <a:t>.</a:t>
                </a:r>
              </a:p>
              <a:p>
                <a:pPr defTabSz="898525">
                  <a:spcBef>
                    <a:spcPts val="0"/>
                  </a:spcBef>
                  <a:defRPr sz="3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그 과정에서 현재 스마트홈의 어려움에 어떠한 것들이 있는지 조사해 볼 수 있었고</a:t>
                </a:r>
                <a:r>
                  <a:t>, </a:t>
                </a:r>
                <a:r>
                  <a:t>이를 해결하기 위해서는 어떤 방안들이 있을지 고민해볼 수 있는 시간이 되었습니다</a:t>
                </a:r>
                <a:r>
                  <a:t>. </a:t>
                </a:r>
              </a:p>
              <a:p>
                <a:pPr defTabSz="898525">
                  <a:spcBef>
                    <a:spcPts val="0"/>
                  </a:spcBef>
                  <a:defRPr sz="3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r>
                  <a:t>새로운 객체를 스스로 학습하여 상황에 대입하는 완전 자율형 자동화의 구현은 어려웠지만</a:t>
                </a:r>
                <a:r>
                  <a:t>, </a:t>
                </a:r>
                <a:r>
                  <a:t>현재 사용할 수 있는 기술들을 접목하여 사용자들이 현재 스마트홈에서 겪는 어려움들을 해소해보고자 고민하였습니다</a:t>
                </a:r>
                <a:r>
                  <a:t>.</a:t>
                </a:r>
              </a:p>
            </p:txBody>
          </p:sp>
        </p:grpSp>
        <p:grpSp>
          <p:nvGrpSpPr>
            <p:cNvPr id="137" name="직사각형 64"/>
            <p:cNvGrpSpPr/>
            <p:nvPr/>
          </p:nvGrpSpPr>
          <p:grpSpPr>
            <a:xfrm>
              <a:off x="-1" y="0"/>
              <a:ext cx="15803564" cy="991754"/>
              <a:chOff x="0" y="0"/>
              <a:chExt cx="15803562" cy="991753"/>
            </a:xfrm>
          </p:grpSpPr>
          <p:sp>
            <p:nvSpPr>
              <p:cNvPr id="135" name="직사각형"/>
              <p:cNvSpPr/>
              <p:nvPr/>
            </p:nvSpPr>
            <p:spPr>
              <a:xfrm>
                <a:off x="-1" y="0"/>
                <a:ext cx="15803564" cy="991754"/>
              </a:xfrm>
              <a:prstGeom prst="rect">
                <a:avLst/>
              </a:prstGeom>
              <a:solidFill>
                <a:schemeClr val="accent1"/>
              </a:solidFill>
              <a:ln w="25400" cap="flat">
                <a:solidFill>
                  <a:srgbClr val="395E8A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98525">
                  <a:spcBef>
                    <a:spcPts val="0"/>
                  </a:spcBef>
                  <a:defRPr b="1" sz="5400">
                    <a:solidFill>
                      <a:schemeClr val="accent3">
                        <a:lumOff val="44000"/>
                      </a:schemeClr>
                    </a:solidFill>
                  </a:defRPr>
                </a:pPr>
              </a:p>
            </p:txBody>
          </p:sp>
          <p:sp>
            <p:nvSpPr>
              <p:cNvPr id="136" name="결론"/>
              <p:cNvSpPr txBox="1"/>
              <p:nvPr/>
            </p:nvSpPr>
            <p:spPr>
              <a:xfrm>
                <a:off x="58419" y="56457"/>
                <a:ext cx="15686724" cy="878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defTabSz="898525">
                  <a:spcBef>
                    <a:spcPts val="0"/>
                  </a:spcBef>
                  <a:defRPr b="1" sz="5400">
                    <a:solidFill>
                      <a:schemeClr val="accent3">
                        <a:lumOff val="44000"/>
                      </a:schemeClr>
                    </a:solidFill>
                  </a:defRPr>
                </a:lvl1pPr>
              </a:lstStyle>
              <a:p>
                <a:pPr/>
                <a:r>
                  <a:t> 결론</a:t>
                </a:r>
              </a:p>
            </p:txBody>
          </p:sp>
        </p:grpSp>
      </p:grpSp>
      <p:pic>
        <p:nvPicPr>
          <p:cNvPr id="139" name="그림 8" descr="그림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80545" y="17887283"/>
            <a:ext cx="2183479" cy="21834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그림 12" descr="그림 1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170957" y="17788084"/>
            <a:ext cx="2658343" cy="265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그림 16" descr="그림 1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64023" y="18678720"/>
            <a:ext cx="1485899" cy="1485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그림 20" descr="그림 20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38122" y="17938675"/>
            <a:ext cx="2658344" cy="2658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그림 24" descr="그림 24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315827" y="26456704"/>
            <a:ext cx="2852817" cy="2852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그림 26" descr="그림 26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289350" y="31026897"/>
            <a:ext cx="2688107" cy="2688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그림 30" descr="그림 30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135783" y="33956899"/>
            <a:ext cx="2324559" cy="2324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그림 36" descr="그림 36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954350" y="30419175"/>
            <a:ext cx="3487691" cy="348768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화살표: 아래쪽 39"/>
          <p:cNvSpPr/>
          <p:nvPr/>
        </p:nvSpPr>
        <p:spPr>
          <a:xfrm>
            <a:off x="7320908" y="25215412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8" name="화살표: 아래쪽 48"/>
          <p:cNvSpPr/>
          <p:nvPr/>
        </p:nvSpPr>
        <p:spPr>
          <a:xfrm rot="16200000">
            <a:off x="8150862" y="18844936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49" name="화살표: 아래쪽 49"/>
          <p:cNvSpPr/>
          <p:nvPr/>
        </p:nvSpPr>
        <p:spPr>
          <a:xfrm rot="5400000">
            <a:off x="4350957" y="31636424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50" name="화살표: 아래쪽 50"/>
          <p:cNvSpPr/>
          <p:nvPr/>
        </p:nvSpPr>
        <p:spPr>
          <a:xfrm rot="2700000">
            <a:off x="4560313" y="33538770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51" name="화살표: 아래쪽 51"/>
          <p:cNvSpPr/>
          <p:nvPr/>
        </p:nvSpPr>
        <p:spPr>
          <a:xfrm rot="2700000">
            <a:off x="8889207" y="20603466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52" name="화살표: 아래쪽 52"/>
          <p:cNvSpPr/>
          <p:nvPr/>
        </p:nvSpPr>
        <p:spPr>
          <a:xfrm>
            <a:off x="7320908" y="29670489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53" name="TextBox 53"/>
          <p:cNvSpPr txBox="1"/>
          <p:nvPr/>
        </p:nvSpPr>
        <p:spPr>
          <a:xfrm>
            <a:off x="9906042" y="21387014"/>
            <a:ext cx="5213209" cy="103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b="1" sz="2800"/>
            </a:pPr>
            <a:r>
              <a:t>PC </a:t>
            </a:r>
            <a:r>
              <a:t>카메라를 통해</a:t>
            </a:r>
          </a:p>
          <a:p>
            <a:pPr>
              <a:spcBef>
                <a:spcPts val="1000"/>
              </a:spcBef>
              <a:defRPr b="1" sz="2800"/>
            </a:pPr>
            <a:r>
              <a:t>공간의 영상 정보를 휙득</a:t>
            </a:r>
            <a:r>
              <a:t>합니다</a:t>
            </a:r>
          </a:p>
        </p:txBody>
      </p:sp>
      <p:sp>
        <p:nvSpPr>
          <p:cNvPr id="154" name="TextBox 55"/>
          <p:cNvSpPr txBox="1"/>
          <p:nvPr/>
        </p:nvSpPr>
        <p:spPr>
          <a:xfrm>
            <a:off x="8872205" y="26018714"/>
            <a:ext cx="6223537" cy="1032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b="1" sz="2800"/>
            </a:pPr>
            <a:r>
              <a:t>영상을 동작인식과 객체인식을 활용한 </a:t>
            </a:r>
          </a:p>
          <a:p>
            <a:pPr>
              <a:spcBef>
                <a:spcPts val="1000"/>
              </a:spcBef>
              <a:defRPr b="1" sz="2800"/>
            </a:pPr>
            <a:r>
              <a:t>알고리즘에</a:t>
            </a:r>
            <a:r>
              <a:t> </a:t>
            </a:r>
            <a:r>
              <a:t>대입하여 상황을 추정합니다</a:t>
            </a:r>
          </a:p>
        </p:txBody>
      </p:sp>
      <p:sp>
        <p:nvSpPr>
          <p:cNvPr id="155" name="TextBox 57"/>
          <p:cNvSpPr txBox="1"/>
          <p:nvPr/>
        </p:nvSpPr>
        <p:spPr>
          <a:xfrm>
            <a:off x="1328401" y="36523352"/>
            <a:ext cx="485372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b="1" sz="2800"/>
            </a:pPr>
            <a:r>
              <a:t>연동된 조명을</a:t>
            </a:r>
            <a:r>
              <a:t> </a:t>
            </a:r>
            <a:r>
              <a:t>제어합니다</a:t>
            </a:r>
          </a:p>
        </p:txBody>
      </p:sp>
      <p:sp>
        <p:nvSpPr>
          <p:cNvPr id="156" name="TextBox 38"/>
          <p:cNvSpPr txBox="1"/>
          <p:nvPr/>
        </p:nvSpPr>
        <p:spPr>
          <a:xfrm>
            <a:off x="8755563" y="35748575"/>
            <a:ext cx="5919051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1000"/>
              </a:spcBef>
              <a:defRPr b="1" sz="2800"/>
            </a:pPr>
            <a:r>
              <a:t>히스토리 앱을 통해</a:t>
            </a:r>
            <a:br/>
            <a:r>
              <a:t>상황의 변화 로그 정보를 제공합니다</a:t>
            </a:r>
          </a:p>
        </p:txBody>
      </p:sp>
      <p:pic>
        <p:nvPicPr>
          <p:cNvPr id="157" name="그림 43" descr="그림 43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0606134" y="32791166"/>
            <a:ext cx="2660549" cy="26605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그림 45" descr="그림 4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1409813" y="33490300"/>
            <a:ext cx="1053191" cy="1053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3020826.png" descr="3020826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129947" y="21669107"/>
            <a:ext cx="3224577" cy="3224577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화살표: 아래쪽 49"/>
          <p:cNvSpPr/>
          <p:nvPr/>
        </p:nvSpPr>
        <p:spPr>
          <a:xfrm flipH="1" rot="18000000">
            <a:off x="9841872" y="32997117"/>
            <a:ext cx="842655" cy="1053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2959"/>
                </a:moveTo>
                <a:lnTo>
                  <a:pt x="5400" y="12959"/>
                </a:lnTo>
                <a:lnTo>
                  <a:pt x="5400" y="0"/>
                </a:lnTo>
                <a:lnTo>
                  <a:pt x="16200" y="0"/>
                </a:lnTo>
                <a:lnTo>
                  <a:pt x="16200" y="12959"/>
                </a:lnTo>
                <a:lnTo>
                  <a:pt x="21600" y="12959"/>
                </a:lnTo>
                <a:lnTo>
                  <a:pt x="10800" y="21600"/>
                </a:lnTo>
                <a:close/>
              </a:path>
            </a:pathLst>
          </a:cu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</a:p>
        </p:txBody>
      </p:sp>
      <p:sp>
        <p:nvSpPr>
          <p:cNvPr id="161" name="TextBox 55"/>
          <p:cNvSpPr txBox="1"/>
          <p:nvPr/>
        </p:nvSpPr>
        <p:spPr>
          <a:xfrm>
            <a:off x="1289350" y="24314325"/>
            <a:ext cx="268810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2800"/>
            </a:lvl1pPr>
          </a:lstStyle>
          <a:p>
            <a:pPr/>
            <a:r>
              <a:t>스마트 상황 센서</a:t>
            </a:r>
          </a:p>
        </p:txBody>
      </p:sp>
      <p:sp>
        <p:nvSpPr>
          <p:cNvPr id="162" name="TextBox 55"/>
          <p:cNvSpPr txBox="1"/>
          <p:nvPr/>
        </p:nvSpPr>
        <p:spPr>
          <a:xfrm>
            <a:off x="12160550" y="31038458"/>
            <a:ext cx="268810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2800"/>
            </a:lvl1pPr>
          </a:lstStyle>
          <a:p>
            <a:pPr/>
            <a:r>
              <a:t>Home Assistant</a:t>
            </a:r>
          </a:p>
        </p:txBody>
      </p:sp>
      <p:pic>
        <p:nvPicPr>
          <p:cNvPr id="163" name="download.png" descr="download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215640" y="33490300"/>
            <a:ext cx="1053191" cy="105319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Box 55"/>
          <p:cNvSpPr txBox="1"/>
          <p:nvPr/>
        </p:nvSpPr>
        <p:spPr>
          <a:xfrm>
            <a:off x="8359017" y="29906866"/>
            <a:ext cx="268810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 b="1" sz="2800"/>
            </a:lvl1pPr>
          </a:lstStyle>
          <a:p>
            <a:pPr/>
            <a:r>
              <a:t>Integration</a:t>
            </a:r>
          </a:p>
        </p:txBody>
      </p:sp>
      <p:sp>
        <p:nvSpPr>
          <p:cNvPr id="165" name="[동작/객체 인식 결과를 활용한 상황 추정 알고리즘]"/>
          <p:cNvSpPr txBox="1"/>
          <p:nvPr/>
        </p:nvSpPr>
        <p:spPr>
          <a:xfrm>
            <a:off x="19331514" y="9909870"/>
            <a:ext cx="8874660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[동작/객체 인식 결과를 활용한 상황 추정 알고리즘]</a:t>
            </a:r>
          </a:p>
        </p:txBody>
      </p:sp>
      <p:pic>
        <p:nvPicPr>
          <p:cNvPr id="166" name="photo-1543002588-bfa74002ed7e.avif" descr="photo-1543002588-bfa74002ed7e.avif"/>
          <p:cNvPicPr>
            <a:picLocks noChangeAspect="1"/>
          </p:cNvPicPr>
          <p:nvPr/>
        </p:nvPicPr>
        <p:blipFill>
          <a:blip r:embed="rId18">
            <a:extLst/>
          </a:blip>
          <a:srcRect l="0" t="25466" r="0" b="9112"/>
          <a:stretch>
            <a:fillRect/>
          </a:stretch>
        </p:blipFill>
        <p:spPr>
          <a:xfrm>
            <a:off x="18158815" y="12921914"/>
            <a:ext cx="3276267" cy="3215051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집중"/>
          <p:cNvSpPr txBox="1"/>
          <p:nvPr/>
        </p:nvSpPr>
        <p:spPr>
          <a:xfrm>
            <a:off x="21884929" y="13110339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집중</a:t>
            </a:r>
          </a:p>
        </p:txBody>
      </p:sp>
      <p:sp>
        <p:nvSpPr>
          <p:cNvPr id="168" name="휴식"/>
          <p:cNvSpPr txBox="1"/>
          <p:nvPr/>
        </p:nvSpPr>
        <p:spPr>
          <a:xfrm>
            <a:off x="21884929" y="13901867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휴식</a:t>
            </a:r>
          </a:p>
        </p:txBody>
      </p:sp>
      <p:sp>
        <p:nvSpPr>
          <p:cNvPr id="169" name="수면"/>
          <p:cNvSpPr txBox="1"/>
          <p:nvPr/>
        </p:nvSpPr>
        <p:spPr>
          <a:xfrm>
            <a:off x="21884929" y="14691552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수면</a:t>
            </a:r>
          </a:p>
        </p:txBody>
      </p:sp>
      <p:sp>
        <p:nvSpPr>
          <p:cNvPr id="170" name="90"/>
          <p:cNvSpPr txBox="1"/>
          <p:nvPr/>
        </p:nvSpPr>
        <p:spPr>
          <a:xfrm>
            <a:off x="23026798" y="13097798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90</a:t>
            </a:r>
          </a:p>
        </p:txBody>
      </p:sp>
      <p:sp>
        <p:nvSpPr>
          <p:cNvPr id="171" name="60"/>
          <p:cNvSpPr txBox="1"/>
          <p:nvPr/>
        </p:nvSpPr>
        <p:spPr>
          <a:xfrm>
            <a:off x="23026798" y="13889325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60</a:t>
            </a:r>
          </a:p>
        </p:txBody>
      </p:sp>
      <p:sp>
        <p:nvSpPr>
          <p:cNvPr id="172" name="20"/>
          <p:cNvSpPr txBox="1"/>
          <p:nvPr/>
        </p:nvSpPr>
        <p:spPr>
          <a:xfrm>
            <a:off x="23026798" y="14679011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173" name="식사"/>
          <p:cNvSpPr txBox="1"/>
          <p:nvPr/>
        </p:nvSpPr>
        <p:spPr>
          <a:xfrm>
            <a:off x="21884929" y="15475975"/>
            <a:ext cx="63144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식사</a:t>
            </a:r>
          </a:p>
        </p:txBody>
      </p:sp>
      <p:sp>
        <p:nvSpPr>
          <p:cNvPr id="174" name="20"/>
          <p:cNvSpPr txBox="1"/>
          <p:nvPr/>
        </p:nvSpPr>
        <p:spPr>
          <a:xfrm>
            <a:off x="23026798" y="15450575"/>
            <a:ext cx="457709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spcBef>
                <a:spcPts val="0"/>
              </a:spcBef>
              <a:defRPr sz="24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20</a:t>
            </a:r>
          </a:p>
        </p:txBody>
      </p:sp>
      <p:sp>
        <p:nvSpPr>
          <p:cNvPr id="175" name="TextBox 28"/>
          <p:cNvSpPr txBox="1"/>
          <p:nvPr/>
        </p:nvSpPr>
        <p:spPr>
          <a:xfrm>
            <a:off x="19082579" y="16570404"/>
            <a:ext cx="329368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b="1" sz="2800"/>
            </a:lvl1pPr>
          </a:lstStyle>
          <a:p>
            <a:pPr/>
            <a:r>
              <a:t>1. 물체 자체의 점수</a:t>
            </a:r>
          </a:p>
        </p:txBody>
      </p:sp>
      <p:pic>
        <p:nvPicPr>
          <p:cNvPr id="176" name="photo-1505330622279-bf7d7fc918f4.avif" descr="photo-1505330622279-bf7d7fc918f4.avi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010319" y="12635200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직사각형"/>
          <p:cNvSpPr/>
          <p:nvPr/>
        </p:nvSpPr>
        <p:spPr>
          <a:xfrm>
            <a:off x="26850133" y="13069299"/>
            <a:ext cx="505638" cy="589981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defTabSz="457200">
              <a:spcBef>
                <a:spcPts val="0"/>
              </a:spcBef>
              <a:defRPr sz="1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78" name="photo-1505330622279-bf7d7fc918f4.avif" descr="photo-1505330622279-bf7d7fc918f4.avi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252610" y="13201128"/>
            <a:ext cx="2185265" cy="145817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직사각형"/>
          <p:cNvSpPr/>
          <p:nvPr/>
        </p:nvSpPr>
        <p:spPr>
          <a:xfrm>
            <a:off x="27092423" y="13635227"/>
            <a:ext cx="505638" cy="589981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defTabSz="457200">
              <a:spcBef>
                <a:spcPts val="0"/>
              </a:spcBef>
              <a:defRPr sz="1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80" name="photo-1505330622279-bf7d7fc918f4.avif" descr="photo-1505330622279-bf7d7fc918f4.avi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598483" y="13751779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직사각형"/>
          <p:cNvSpPr/>
          <p:nvPr/>
        </p:nvSpPr>
        <p:spPr>
          <a:xfrm>
            <a:off x="27438295" y="14185878"/>
            <a:ext cx="505639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defTabSz="457200">
              <a:spcBef>
                <a:spcPts val="0"/>
              </a:spcBef>
              <a:defRPr sz="1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82" name="photo-1505330622279-bf7d7fc918f4.avif" descr="photo-1505330622279-bf7d7fc918f4.avi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6915532" y="14328233"/>
            <a:ext cx="2185264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직사각형"/>
          <p:cNvSpPr/>
          <p:nvPr/>
        </p:nvSpPr>
        <p:spPr>
          <a:xfrm>
            <a:off x="27755345" y="14762332"/>
            <a:ext cx="505638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defTabSz="457200">
              <a:spcBef>
                <a:spcPts val="0"/>
              </a:spcBef>
              <a:defRPr sz="1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184" name="photo-1505330622279-bf7d7fc918f4.avif" descr="photo-1505330622279-bf7d7fc918f4.avi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7232581" y="14962332"/>
            <a:ext cx="2185265" cy="145818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직사각형"/>
          <p:cNvSpPr/>
          <p:nvPr/>
        </p:nvSpPr>
        <p:spPr>
          <a:xfrm>
            <a:off x="28072394" y="15396431"/>
            <a:ext cx="505639" cy="589982"/>
          </a:xfrm>
          <a:prstGeom prst="rect">
            <a:avLst/>
          </a:prstGeom>
          <a:ln w="22225" cap="rnd">
            <a:solidFill>
              <a:srgbClr val="FF0E00"/>
            </a:solidFill>
          </a:ln>
          <a:effectLst>
            <a:outerShdw sx="100000" sy="100000" kx="0" ky="0" algn="b" rotWithShape="0" blurRad="38100" dist="25400" dir="5400000">
              <a:srgbClr val="000000">
                <a:alpha val="55000"/>
              </a:srgbClr>
            </a:outerShdw>
          </a:effectLst>
        </p:spPr>
        <p:txBody>
          <a:bodyPr lIns="45719" rIns="45719" anchor="ctr"/>
          <a:lstStyle/>
          <a:p>
            <a:pPr defTabSz="457200">
              <a:spcBef>
                <a:spcPts val="0"/>
              </a:spcBef>
              <a:defRPr sz="18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86" name="TextBox 28"/>
          <p:cNvSpPr txBox="1"/>
          <p:nvPr/>
        </p:nvSpPr>
        <p:spPr>
          <a:xfrm>
            <a:off x="25952144" y="16592283"/>
            <a:ext cx="329368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1000"/>
              </a:spcBef>
              <a:defRPr b="1" sz="2800"/>
            </a:lvl1pPr>
          </a:lstStyle>
          <a:p>
            <a:pPr/>
            <a:r>
              <a:t>2. 물체의 상주 시간</a:t>
            </a:r>
          </a:p>
        </p:txBody>
      </p:sp>
      <p:sp>
        <p:nvSpPr>
          <p:cNvPr id="187" name="두 가지 요건을 통하여 각 물체에 할당된 상황 점수를 조정합니다.…"/>
          <p:cNvSpPr txBox="1"/>
          <p:nvPr/>
        </p:nvSpPr>
        <p:spPr>
          <a:xfrm>
            <a:off x="18469832" y="11032321"/>
            <a:ext cx="10598024" cy="103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/>
            </a:pPr>
            <a:r>
              <a:t>두 가지 요건을 통하여 각 물체에 할당된 상황 점수를 조정합니다. </a:t>
            </a:r>
          </a:p>
          <a:p>
            <a:pPr algn="ctr">
              <a:defRPr sz="3000"/>
            </a:pPr>
            <a:r>
              <a:t>모든 물체의 총 합을 구하여 현재 상황을 추정합니다.</a:t>
            </a:r>
          </a:p>
        </p:txBody>
      </p:sp>
      <p:pic>
        <p:nvPicPr>
          <p:cNvPr id="188" name="그림 6" descr="그림 6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16320760" y="20217873"/>
            <a:ext cx="3045866" cy="824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그림 14" descr="그림 14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0165134" y="20216435"/>
            <a:ext cx="3039214" cy="817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그림 22" descr="그림 22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4384552" y="20217873"/>
            <a:ext cx="3139195" cy="824645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extBox 25"/>
          <p:cNvSpPr txBox="1"/>
          <p:nvPr/>
        </p:nvSpPr>
        <p:spPr>
          <a:xfrm>
            <a:off x="17220921" y="21187697"/>
            <a:ext cx="1245543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800"/>
            </a:pPr>
            <a:r>
              <a:t>&lt;</a:t>
            </a:r>
            <a:r>
              <a:t>식사</a:t>
            </a:r>
            <a:r>
              <a:t>&gt;</a:t>
            </a:r>
          </a:p>
        </p:txBody>
      </p:sp>
      <p:sp>
        <p:nvSpPr>
          <p:cNvPr id="192" name="TextBox 28"/>
          <p:cNvSpPr txBox="1"/>
          <p:nvPr/>
        </p:nvSpPr>
        <p:spPr>
          <a:xfrm>
            <a:off x="20037896" y="21187697"/>
            <a:ext cx="3293687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800"/>
            </a:pPr>
            <a:r>
              <a:t>&lt;</a:t>
            </a:r>
            <a:r>
              <a:t>휴식</a:t>
            </a:r>
            <a:r>
              <a:t>/</a:t>
            </a:r>
            <a:r>
              <a:t>편안한 감상</a:t>
            </a:r>
            <a:r>
              <a:t>&gt;</a:t>
            </a:r>
          </a:p>
        </p:txBody>
      </p:sp>
      <p:sp>
        <p:nvSpPr>
          <p:cNvPr id="193" name="TextBox 32"/>
          <p:cNvSpPr txBox="1"/>
          <p:nvPr/>
        </p:nvSpPr>
        <p:spPr>
          <a:xfrm>
            <a:off x="24548260" y="21187697"/>
            <a:ext cx="304775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800"/>
            </a:pPr>
            <a:r>
              <a:t>&lt;</a:t>
            </a:r>
            <a:r>
              <a:t>집중</a:t>
            </a:r>
            <a:r>
              <a:t>/</a:t>
            </a:r>
            <a:r>
              <a:t>눈의 피로</a:t>
            </a:r>
            <a:r>
              <a:t>&gt;</a:t>
            </a:r>
          </a:p>
        </p:txBody>
      </p:sp>
      <p:pic>
        <p:nvPicPr>
          <p:cNvPr id="194" name="그림 40" descr="그림 40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8200798" y="20596975"/>
            <a:ext cx="3016129" cy="437455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Box 41"/>
          <p:cNvSpPr txBox="1"/>
          <p:nvPr/>
        </p:nvSpPr>
        <p:spPr>
          <a:xfrm>
            <a:off x="28728784" y="21187697"/>
            <a:ext cx="2282224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800"/>
            </a:pPr>
            <a:r>
              <a:t>&lt;</a:t>
            </a:r>
            <a:r>
              <a:t>진정</a:t>
            </a:r>
            <a:r>
              <a:t>/</a:t>
            </a:r>
            <a:r>
              <a:t>수면</a:t>
            </a:r>
            <a:r>
              <a:t>&gt;</a:t>
            </a:r>
          </a:p>
        </p:txBody>
      </p:sp>
      <p:grpSp>
        <p:nvGrpSpPr>
          <p:cNvPr id="198" name="그룹"/>
          <p:cNvGrpSpPr/>
          <p:nvPr/>
        </p:nvGrpSpPr>
        <p:grpSpPr>
          <a:xfrm>
            <a:off x="16824147" y="26013906"/>
            <a:ext cx="6223538" cy="3717044"/>
            <a:chOff x="0" y="0"/>
            <a:chExt cx="6223536" cy="3717042"/>
          </a:xfrm>
        </p:grpSpPr>
        <p:pic>
          <p:nvPicPr>
            <p:cNvPr id="196" name="그림 62" descr="그림 62"/>
            <p:cNvPicPr>
              <a:picLocks noChangeAspect="0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0" y="0"/>
              <a:ext cx="6223537" cy="31074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7" name="Title"/>
            <p:cNvSpPr/>
            <p:nvPr/>
          </p:nvSpPr>
          <p:spPr>
            <a:xfrm>
              <a:off x="0" y="3209042"/>
              <a:ext cx="6223537" cy="5080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defRPr sz="2800"/>
              </a:lvl1pPr>
            </a:lstStyle>
            <a:p>
              <a:pPr/>
              <a:r>
                <a:t>&lt;집중 / 눈의 피로&gt;</a:t>
              </a:r>
            </a:p>
          </p:txBody>
        </p:sp>
      </p:grpSp>
      <p:grpSp>
        <p:nvGrpSpPr>
          <p:cNvPr id="201" name="그룹"/>
          <p:cNvGrpSpPr/>
          <p:nvPr/>
        </p:nvGrpSpPr>
        <p:grpSpPr>
          <a:xfrm>
            <a:off x="16839197" y="21981095"/>
            <a:ext cx="6228186" cy="3715297"/>
            <a:chOff x="0" y="0"/>
            <a:chExt cx="6228183" cy="3715295"/>
          </a:xfrm>
        </p:grpSpPr>
        <p:pic>
          <p:nvPicPr>
            <p:cNvPr id="199" name="그림 67" descr="그림 67"/>
            <p:cNvPicPr>
              <a:picLocks noChangeAspect="0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0"/>
              <a:ext cx="6228184" cy="31056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0" name="Title"/>
            <p:cNvSpPr/>
            <p:nvPr/>
          </p:nvSpPr>
          <p:spPr>
            <a:xfrm>
              <a:off x="0" y="3207295"/>
              <a:ext cx="6228184" cy="5080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Bef>
                  <a:spcPts val="1000"/>
                </a:spcBef>
                <a:defRPr sz="2800"/>
              </a:pPr>
              <a:r>
                <a:t>&lt;</a:t>
              </a:r>
              <a:r>
                <a:t>식사</a:t>
              </a:r>
              <a:r>
                <a:t>&gt;</a:t>
              </a:r>
            </a:p>
          </p:txBody>
        </p:sp>
      </p:grpSp>
      <p:grpSp>
        <p:nvGrpSpPr>
          <p:cNvPr id="204" name="그룹"/>
          <p:cNvGrpSpPr/>
          <p:nvPr/>
        </p:nvGrpSpPr>
        <p:grpSpPr>
          <a:xfrm>
            <a:off x="24485391" y="21964282"/>
            <a:ext cx="6228150" cy="3715297"/>
            <a:chOff x="0" y="0"/>
            <a:chExt cx="6228148" cy="3715295"/>
          </a:xfrm>
        </p:grpSpPr>
        <p:pic>
          <p:nvPicPr>
            <p:cNvPr id="202" name="그림 69" descr="그림 69"/>
            <p:cNvPicPr>
              <a:picLocks noChangeAspect="0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0" y="0"/>
              <a:ext cx="6228149" cy="31056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Title"/>
            <p:cNvSpPr/>
            <p:nvPr/>
          </p:nvSpPr>
          <p:spPr>
            <a:xfrm>
              <a:off x="0" y="3207295"/>
              <a:ext cx="6228149" cy="5080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Bef>
                  <a:spcPts val="1000"/>
                </a:spcBef>
                <a:defRPr sz="2800"/>
              </a:pPr>
              <a:r>
                <a:t>&lt;</a:t>
              </a:r>
              <a:r>
                <a:t>휴식 </a:t>
              </a:r>
              <a:r>
                <a:t>/ </a:t>
              </a:r>
              <a:r>
                <a:t>편안한감상</a:t>
              </a:r>
              <a:r>
                <a:t>&gt;</a:t>
              </a:r>
            </a:p>
          </p:txBody>
        </p:sp>
      </p:grpSp>
      <p:grpSp>
        <p:nvGrpSpPr>
          <p:cNvPr id="207" name="그룹"/>
          <p:cNvGrpSpPr/>
          <p:nvPr/>
        </p:nvGrpSpPr>
        <p:grpSpPr>
          <a:xfrm>
            <a:off x="24485391" y="25980223"/>
            <a:ext cx="6228150" cy="3723676"/>
            <a:chOff x="0" y="0"/>
            <a:chExt cx="6228148" cy="3723674"/>
          </a:xfrm>
        </p:grpSpPr>
        <p:pic>
          <p:nvPicPr>
            <p:cNvPr id="205" name="그림 71" descr="그림 71"/>
            <p:cNvPicPr>
              <a:picLocks noChangeAspect="0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0"/>
              <a:ext cx="6228149" cy="3114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Title"/>
            <p:cNvSpPr/>
            <p:nvPr/>
          </p:nvSpPr>
          <p:spPr>
            <a:xfrm>
              <a:off x="0" y="3215674"/>
              <a:ext cx="6228149" cy="508001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spcBef>
                  <a:spcPts val="1000"/>
                </a:spcBef>
                <a:defRPr sz="2800"/>
              </a:pPr>
              <a:r>
                <a:t>&lt;</a:t>
              </a:r>
              <a:r>
                <a:t>진정</a:t>
              </a:r>
              <a:r>
                <a:t>/</a:t>
              </a:r>
              <a:r>
                <a:t>수면</a:t>
              </a:r>
              <a:r>
                <a:t>&gt;</a:t>
              </a:r>
            </a:p>
          </p:txBody>
        </p:sp>
      </p:grpSp>
      <p:sp>
        <p:nvSpPr>
          <p:cNvPr id="208" name="TextBox 76"/>
          <p:cNvSpPr txBox="1"/>
          <p:nvPr/>
        </p:nvSpPr>
        <p:spPr>
          <a:xfrm>
            <a:off x="24551269" y="21187697"/>
            <a:ext cx="3047755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1000"/>
              </a:spcBef>
              <a:defRPr sz="2800"/>
            </a:pPr>
            <a:r>
              <a:t>&lt;</a:t>
            </a:r>
            <a:r>
              <a:t>집중</a:t>
            </a:r>
            <a:r>
              <a:t>/</a:t>
            </a:r>
            <a:r>
              <a:t>눈의 피로</a:t>
            </a:r>
            <a:r>
              <a:t>&gt;</a:t>
            </a:r>
          </a:p>
        </p:txBody>
      </p:sp>
      <p:sp>
        <p:nvSpPr>
          <p:cNvPr id="209" name="[동작과 객체 인식 결과를 응용한 상황 판단 결과]"/>
          <p:cNvSpPr txBox="1"/>
          <p:nvPr/>
        </p:nvSpPr>
        <p:spPr>
          <a:xfrm>
            <a:off x="19498635" y="17798879"/>
            <a:ext cx="8454035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200"/>
            </a:lvl1pPr>
          </a:lstStyle>
          <a:p>
            <a:pPr/>
            <a:r>
              <a:t>[동작과 객체 인식 결과를 응용한 상황 판단 결과]</a:t>
            </a:r>
          </a:p>
        </p:txBody>
      </p:sp>
      <p:sp>
        <p:nvSpPr>
          <p:cNvPr id="210" name="추정한 상황 정보를 스마트홈 플랫폼에 전송합니다.…"/>
          <p:cNvSpPr txBox="1"/>
          <p:nvPr/>
        </p:nvSpPr>
        <p:spPr>
          <a:xfrm>
            <a:off x="18544444" y="18599567"/>
            <a:ext cx="10636124" cy="103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/>
            </a:pPr>
            <a:r>
              <a:t>추정한 상황 정보를 스마트홈 플랫폼에 전송합니다.</a:t>
            </a:r>
          </a:p>
          <a:p>
            <a:pPr algn="ctr">
              <a:defRPr sz="3000"/>
            </a:pPr>
            <a:r>
              <a:t>각 상황에 설정된 조명 색상을 변경함으로서 결과를 시각화합니다.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eme0">
  <a:themeElements>
    <a:clrScheme name="Theme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Theme0">
      <a:majorFont>
        <a:latin typeface="Helvetica"/>
        <a:ea typeface="Helvetica"/>
        <a:cs typeface="Helvetica"/>
      </a:majorFont>
      <a:minorFont>
        <a:latin typeface="나눔고딕"/>
        <a:ea typeface="나눔고딕"/>
        <a:cs typeface="나눔고딕"/>
      </a:minorFont>
    </a:fontScheme>
    <a:fmtScheme name="Theme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eme0">
  <a:themeElements>
    <a:clrScheme name="Theme0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Theme0">
      <a:majorFont>
        <a:latin typeface="Helvetica"/>
        <a:ea typeface="Helvetica"/>
        <a:cs typeface="Helvetica"/>
      </a:majorFont>
      <a:minorFont>
        <a:latin typeface="나눔고딕"/>
        <a:ea typeface="나눔고딕"/>
        <a:cs typeface="나눔고딕"/>
      </a:minorFont>
    </a:fontScheme>
    <a:fmtScheme name="Theme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나눔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